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8" r:id="rId4"/>
  </p:sldMasterIdLst>
  <p:sldIdLst>
    <p:sldId id="256" r:id="rId5"/>
    <p:sldId id="257" r:id="rId6"/>
    <p:sldId id="258" r:id="rId7"/>
    <p:sldId id="264" r:id="rId8"/>
    <p:sldId id="259" r:id="rId9"/>
    <p:sldId id="265" r:id="rId10"/>
    <p:sldId id="261" r:id="rId11"/>
    <p:sldId id="262" r:id="rId12"/>
    <p:sldId id="266" r:id="rId13"/>
    <p:sldId id="267" r:id="rId14"/>
    <p:sldId id="268" r:id="rId15"/>
    <p:sldId id="269" r:id="rId16"/>
    <p:sldId id="270" r:id="rId17"/>
    <p:sldId id="26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48561E-2746-C48E-6689-87A48364E0D5}" v="34" dt="2026-09-02T13:56:03.7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59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966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995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301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206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815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062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105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BBEA6-7C60-4B02-AE87-00D78D8422AF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528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t>9/22/2026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185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80225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8570080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66209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73322092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24D31-43A5-475A-80CF-332C9F6DCF3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23865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1649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856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24D31-43A5-475A-80CF-332C9F6DCF3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147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office@palacewood.kent.sch.uk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C27C1-E979-40FD-8420-B87EFE9BF1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7858" y="1782698"/>
            <a:ext cx="8322733" cy="1646302"/>
          </a:xfrm>
        </p:spPr>
        <p:txBody>
          <a:bodyPr/>
          <a:lstStyle/>
          <a:p>
            <a:pPr algn="ctr"/>
            <a:r>
              <a:rPr lang="en-GB" sz="7200" b="1">
                <a:solidFill>
                  <a:schemeClr val="tx1"/>
                </a:solidFill>
              </a:rPr>
              <a:t>Welcome to Year 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1CE480-63BA-447C-95D6-7B1EDE10774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31174"/>
            <a:ext cx="7019027" cy="162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424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F3BE2-5FEC-4223-A12B-555913140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>
                <a:solidFill>
                  <a:schemeClr val="tx1"/>
                </a:solidFill>
              </a:rPr>
              <a:t>Meet the Year 6 Team: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A0F502-7FBD-4500-A550-FBA968D0F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9439486" cy="388077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3200" b="1"/>
              <a:t>Mrs Homewood &amp; Mrs. Chidley </a:t>
            </a:r>
            <a:r>
              <a:rPr lang="en-GB" sz="3200" dirty="0"/>
              <a:t>– Juniper’s Class teachers</a:t>
            </a:r>
          </a:p>
          <a:p>
            <a:pPr marL="0" indent="0">
              <a:buNone/>
            </a:pPr>
            <a:r>
              <a:rPr lang="en-GB" sz="1700"/>
              <a:t>     (Monday to Wednesday am - Mrs Homeward   Thursday &amp; Friday Mrs Chidley) </a:t>
            </a:r>
          </a:p>
          <a:p>
            <a:pPr marL="0" indent="0">
              <a:buNone/>
            </a:pPr>
            <a:endParaRPr lang="en-GB" sz="1700" dirty="0"/>
          </a:p>
          <a:p>
            <a:r>
              <a:rPr lang="en-GB" sz="3200" b="1"/>
              <a:t>Mr Luka </a:t>
            </a:r>
            <a:r>
              <a:rPr lang="en-GB" sz="3200"/>
              <a:t>– Corben’s Class teacher </a:t>
            </a:r>
          </a:p>
          <a:p>
            <a:endParaRPr lang="en-GB" sz="3200" dirty="0"/>
          </a:p>
          <a:p>
            <a:r>
              <a:rPr lang="en-GB" sz="3200" b="1"/>
              <a:t>Mrs. Rose</a:t>
            </a:r>
            <a:r>
              <a:rPr lang="en-GB" sz="3200"/>
              <a:t> &amp; </a:t>
            </a:r>
            <a:r>
              <a:rPr lang="en-GB" sz="3200" b="1"/>
              <a:t>Mrs. Vella</a:t>
            </a:r>
            <a:r>
              <a:rPr lang="en-GB" sz="3200"/>
              <a:t> – Year 6 TAs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308814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F3BE2-5FEC-4223-A12B-555913140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505928" y="187569"/>
            <a:ext cx="8596668" cy="1320800"/>
          </a:xfrm>
        </p:spPr>
        <p:txBody>
          <a:bodyPr/>
          <a:lstStyle/>
          <a:p>
            <a:pPr algn="ctr"/>
            <a:r>
              <a:rPr lang="en-GB" b="1" u="sng">
                <a:solidFill>
                  <a:schemeClr val="tx1"/>
                </a:solidFill>
              </a:rPr>
              <a:t>Our Timetable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DE0744D-6AE8-AB20-0683-D73E807FD7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721" y="853237"/>
            <a:ext cx="11710357" cy="285754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D934C8C-6818-FBAC-8D47-2DBE07B4FC35}"/>
              </a:ext>
            </a:extLst>
          </p:cNvPr>
          <p:cNvSpPr txBox="1"/>
          <p:nvPr/>
        </p:nvSpPr>
        <p:spPr>
          <a:xfrm>
            <a:off x="350097" y="4127466"/>
            <a:ext cx="326143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(Timings not exact)</a:t>
            </a:r>
          </a:p>
        </p:txBody>
      </p:sp>
    </p:spTree>
    <p:extLst>
      <p:ext uri="{BB962C8B-B14F-4D97-AF65-F5344CB8AC3E}">
        <p14:creationId xmlns:p14="http://schemas.microsoft.com/office/powerpoint/2010/main" val="3737728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E7989-E5B7-C32F-D58A-D6ED26FAD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u="sng">
                <a:solidFill>
                  <a:schemeClr val="tx1"/>
                </a:solidFill>
              </a:rPr>
              <a:t>Attendance and Punctuality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423C78-15E6-5490-BD45-883974BF14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7489"/>
            <a:ext cx="8596668" cy="286477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8:25am    GATES OPEN</a:t>
            </a:r>
          </a:p>
          <a:p>
            <a:r>
              <a:rPr lang="en-US"/>
              <a:t>8:30am    CLASS DOORS OPEN</a:t>
            </a:r>
          </a:p>
          <a:p>
            <a:r>
              <a:rPr lang="en-US"/>
              <a:t>8:40am    GATES CLOSED, REGISTER IS TAKEN. </a:t>
            </a:r>
            <a:r>
              <a:rPr lang="en-US" u="sng"/>
              <a:t>CHILDREN ARE EXPECTED TO BE IN THE CLASSROOM AND SETTLE</a:t>
            </a:r>
            <a:r>
              <a:rPr lang="en-US"/>
              <a:t>D BY THIS TIME. LEARNING IS SET UP FOR THEM TO COMPLETE FROM 8:30am.</a:t>
            </a:r>
          </a:p>
          <a:p>
            <a:r>
              <a:rPr lang="en-US"/>
              <a:t>3:10am    ACORNS ARE DISMISSED</a:t>
            </a:r>
          </a:p>
          <a:p>
            <a:r>
              <a:rPr lang="en-US"/>
              <a:t>3:15pm    OAKS ARE DISMISSED</a:t>
            </a:r>
          </a:p>
          <a:p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184629D-6538-CA64-B8B3-EDB57DAF8324}"/>
              </a:ext>
            </a:extLst>
          </p:cNvPr>
          <p:cNvSpPr txBox="1">
            <a:spLocks/>
          </p:cNvSpPr>
          <p:nvPr/>
        </p:nvSpPr>
        <p:spPr>
          <a:xfrm>
            <a:off x="677334" y="4357689"/>
            <a:ext cx="8596668" cy="170907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/>
              <a:t>If a child arrives to school after 8:40am, they must enter through the school office and they will be noted as LATE on the register. </a:t>
            </a:r>
          </a:p>
          <a:p>
            <a:pPr marL="0" indent="0">
              <a:buNone/>
            </a:pPr>
            <a:r>
              <a:rPr lang="en-US"/>
              <a:t>If a child arrives after the register has been closed (8:50am), then this will be classed as an UNAUTHORISED ABSENCE (U code). 10 or more </a:t>
            </a:r>
            <a:r>
              <a:rPr lang="en-US" err="1"/>
              <a:t>unauthorised</a:t>
            </a:r>
            <a:r>
              <a:rPr lang="en-US"/>
              <a:t> absences within 10 school weeks may be subject to a Penalty Notice from KCC. 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093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F3BE2-5FEC-4223-A12B-555913140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662744" y="-531"/>
            <a:ext cx="8596668" cy="1320800"/>
          </a:xfrm>
        </p:spPr>
        <p:txBody>
          <a:bodyPr/>
          <a:lstStyle/>
          <a:p>
            <a:pPr algn="ctr"/>
            <a:r>
              <a:rPr lang="en-GB" b="1" u="sng">
                <a:solidFill>
                  <a:schemeClr val="tx1"/>
                </a:solidFill>
              </a:rPr>
              <a:t>Our Term 1 Curriculum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D8865C-D75D-6817-1C41-1DCA8DB394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741" y="804863"/>
            <a:ext cx="8541203" cy="5981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448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F3BE2-5FEC-4223-A12B-555913140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651199" y="-531"/>
            <a:ext cx="8596668" cy="1320800"/>
          </a:xfrm>
        </p:spPr>
        <p:txBody>
          <a:bodyPr/>
          <a:lstStyle/>
          <a:p>
            <a:pPr algn="ctr"/>
            <a:r>
              <a:rPr lang="en-GB" b="1" u="sng">
                <a:solidFill>
                  <a:schemeClr val="tx1"/>
                </a:solidFill>
              </a:rPr>
              <a:t>Our Term 1 Curriculum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E8E48B-A7F5-187A-9788-9F1150A5B3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720" y="686526"/>
            <a:ext cx="8619317" cy="6130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346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CB244-A829-4654-8547-DE5F170EB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u="sng">
                <a:solidFill>
                  <a:schemeClr val="tx1"/>
                </a:solidFill>
              </a:rPr>
              <a:t>Home learning and how you can help at home</a:t>
            </a:r>
            <a:endParaRPr lang="en-GB" u="sng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9A5401-8B6F-487E-B9E9-E6557749B138}"/>
              </a:ext>
            </a:extLst>
          </p:cNvPr>
          <p:cNvSpPr txBox="1"/>
          <p:nvPr/>
        </p:nvSpPr>
        <p:spPr>
          <a:xfrm>
            <a:off x="556591" y="2156791"/>
            <a:ext cx="8438322" cy="42473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800" b="1"/>
              <a:t>Times Table Rockstar </a:t>
            </a:r>
            <a:r>
              <a:rPr lang="en-GB" sz="2800"/>
              <a:t>– daily practice </a:t>
            </a:r>
          </a:p>
          <a:p>
            <a:endParaRPr lang="en-GB" sz="2800"/>
          </a:p>
          <a:p>
            <a:r>
              <a:rPr lang="en-GB" sz="2800" b="1"/>
              <a:t>Atom</a:t>
            </a:r>
            <a:r>
              <a:rPr lang="en-GB" sz="2800"/>
              <a:t> – weekly task.</a:t>
            </a:r>
          </a:p>
          <a:p>
            <a:r>
              <a:rPr lang="en-GB" sz="2800"/>
              <a:t>Assigned on Friday and due on the following Friday. </a:t>
            </a:r>
          </a:p>
          <a:p>
            <a:endParaRPr lang="en-GB" sz="2800"/>
          </a:p>
          <a:p>
            <a:r>
              <a:rPr lang="en-GB" sz="2800" b="1"/>
              <a:t>Reading expectations</a:t>
            </a:r>
            <a:r>
              <a:rPr lang="en-GB" sz="2800"/>
              <a:t>:</a:t>
            </a:r>
          </a:p>
          <a:p>
            <a:endParaRPr lang="en-GB" sz="2800"/>
          </a:p>
          <a:p>
            <a:r>
              <a:rPr lang="en-GB" sz="2800"/>
              <a:t>Read at home everyday for 15-20 mins </a:t>
            </a:r>
          </a:p>
          <a:p>
            <a:r>
              <a:rPr lang="en-GB" sz="2800"/>
              <a:t>Reading records signed and handed on a Friday.</a:t>
            </a:r>
            <a:r>
              <a:rPr lang="en-GB"/>
              <a:t>  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6608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CB244-A829-4654-8547-DE5F170EB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944843" y="172570"/>
            <a:ext cx="8596668" cy="1320800"/>
          </a:xfrm>
        </p:spPr>
        <p:txBody>
          <a:bodyPr/>
          <a:lstStyle/>
          <a:p>
            <a:pPr algn="ctr"/>
            <a:r>
              <a:rPr lang="en-GB" b="1" u="sng">
                <a:solidFill>
                  <a:schemeClr val="tx1"/>
                </a:solidFill>
              </a:rPr>
              <a:t>Communication </a:t>
            </a:r>
            <a:endParaRPr lang="en-GB" u="sng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9A5401-8B6F-487E-B9E9-E6557749B138}"/>
              </a:ext>
            </a:extLst>
          </p:cNvPr>
          <p:cNvSpPr txBox="1"/>
          <p:nvPr/>
        </p:nvSpPr>
        <p:spPr>
          <a:xfrm>
            <a:off x="682681" y="1141441"/>
            <a:ext cx="8438322" cy="54476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Tx/>
              <a:buChar char="-"/>
            </a:pPr>
            <a:r>
              <a:rPr lang="en-GB" sz="2400"/>
              <a:t>School emails</a:t>
            </a:r>
          </a:p>
          <a:p>
            <a:pPr marL="285750" indent="-285750">
              <a:buFontTx/>
              <a:buChar char="-"/>
            </a:pPr>
            <a:r>
              <a:rPr lang="en-GB" sz="2400"/>
              <a:t>Newsletters</a:t>
            </a:r>
          </a:p>
          <a:p>
            <a:pPr marL="285750" indent="-285750">
              <a:buFontTx/>
              <a:buChar char="-"/>
            </a:pPr>
            <a:r>
              <a:rPr lang="en-GB" sz="2400"/>
              <a:t>Phone calls home </a:t>
            </a:r>
          </a:p>
          <a:p>
            <a:pPr marL="285750" indent="-285750">
              <a:buFontTx/>
              <a:buChar char="-"/>
            </a:pPr>
            <a:r>
              <a:rPr lang="en-GB" sz="2400"/>
              <a:t>At the door in the morning. </a:t>
            </a:r>
          </a:p>
          <a:p>
            <a:endParaRPr lang="en-GB" sz="2400"/>
          </a:p>
          <a:p>
            <a:r>
              <a:rPr lang="en-GB" sz="2400"/>
              <a:t>We will always be available during the morning and after school on the door. </a:t>
            </a:r>
          </a:p>
          <a:p>
            <a:endParaRPr lang="en-GB" sz="2400"/>
          </a:p>
          <a:p>
            <a:r>
              <a:rPr lang="en-GB" sz="2400"/>
              <a:t>However, if you would like a longer discussion, after school is better than morning time due to taking the register. </a:t>
            </a:r>
          </a:p>
          <a:p>
            <a:endParaRPr lang="en-GB" sz="2400"/>
          </a:p>
          <a:p>
            <a:r>
              <a:rPr lang="en-GB" sz="2400" b="1"/>
              <a:t>You can make appointment through the office to see us: </a:t>
            </a:r>
            <a:r>
              <a:rPr lang="en-GB" sz="2400" b="1">
                <a:solidFill>
                  <a:schemeClr val="accent2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office@palacewood.kent.sch.uk</a:t>
            </a:r>
            <a:endParaRPr lang="en-GB" b="1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GB" b="1"/>
              <a:t>  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37753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sign&#10;&#10;AI-generated content may be incorrect.">
            <a:extLst>
              <a:ext uri="{FF2B5EF4-FFF2-40B4-BE49-F238E27FC236}">
                <a16:creationId xmlns:a16="http://schemas.microsoft.com/office/drawing/2014/main" id="{BA7A5865-06A6-AC05-0718-199248B65E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029" y="1026547"/>
            <a:ext cx="11331575" cy="421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8461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D949F-26E3-0B6C-E49A-1D16D7C25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 u="sng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High expectations of behaviour</a:t>
            </a:r>
            <a:endParaRPr lang="en-US" sz="4400" b="1" u="sng">
              <a:solidFill>
                <a:srgbClr val="000000"/>
              </a:solidFill>
              <a:latin typeface="Calibri Light"/>
              <a:ea typeface="Calibri Light"/>
              <a:cs typeface="Calibri Light"/>
            </a:endParaRPr>
          </a:p>
        </p:txBody>
      </p:sp>
      <p:pic>
        <p:nvPicPr>
          <p:cNvPr id="4" name="Picture 3" descr="A close up of black text&#10;&#10;AI-generated content may be incorrect.">
            <a:extLst>
              <a:ext uri="{FF2B5EF4-FFF2-40B4-BE49-F238E27FC236}">
                <a16:creationId xmlns:a16="http://schemas.microsoft.com/office/drawing/2014/main" id="{401CBB62-6F4F-7294-4908-C73DFCB43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791" y="2174284"/>
            <a:ext cx="8468047" cy="1902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076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giving thumbs up&#10;&#10;AI-generated content may be incorrect.">
            <a:extLst>
              <a:ext uri="{FF2B5EF4-FFF2-40B4-BE49-F238E27FC236}">
                <a16:creationId xmlns:a16="http://schemas.microsoft.com/office/drawing/2014/main" id="{AC29CB9D-EB6A-DEDC-7B80-EEE7505EF9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506" y="776287"/>
            <a:ext cx="8277225" cy="530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9577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sign&#10;&#10;AI-generated content may be incorrect.">
            <a:extLst>
              <a:ext uri="{FF2B5EF4-FFF2-40B4-BE49-F238E27FC236}">
                <a16:creationId xmlns:a16="http://schemas.microsoft.com/office/drawing/2014/main" id="{18F875B2-8237-FE5B-7346-BF242DA38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587" y="280988"/>
            <a:ext cx="4314825" cy="629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4289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FACD67-4995-F7DC-4C11-92BA87045B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89" y="1433593"/>
            <a:ext cx="9347416" cy="3525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944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CB244-A829-4654-8547-DE5F170EB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561" y="850009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en-GB" sz="4800" b="1" u="sng">
                <a:solidFill>
                  <a:schemeClr val="tx1"/>
                </a:solidFill>
              </a:rPr>
              <a:t>Thank you for listening </a:t>
            </a:r>
            <a:br>
              <a:rPr lang="en-GB" sz="4800" b="1" u="sng">
                <a:solidFill>
                  <a:schemeClr val="tx1"/>
                </a:solidFill>
              </a:rPr>
            </a:br>
            <a:br>
              <a:rPr lang="en-GB" sz="4800" b="1" u="sng">
                <a:solidFill>
                  <a:schemeClr val="tx1"/>
                </a:solidFill>
              </a:rPr>
            </a:br>
            <a:r>
              <a:rPr lang="en-GB" sz="4800" b="1" u="sng">
                <a:solidFill>
                  <a:schemeClr val="tx1"/>
                </a:solidFill>
              </a:rPr>
              <a:t>Any Questions?</a:t>
            </a:r>
            <a:endParaRPr lang="en-GB" sz="4800" u="sng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36792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b33755d-08ae-413b-a6d7-2c8ef28c99bd" xsi:nil="true"/>
    <lcf76f155ced4ddcb4097134ff3c332f xmlns="f00701a2-7724-4efd-af13-a623fff13b57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5100DCEBB45F418B92013B39796FB7" ma:contentTypeVersion="19" ma:contentTypeDescription="Create a new document." ma:contentTypeScope="" ma:versionID="97ecbcbffc07806b3948d9dd29a861d3">
  <xsd:schema xmlns:xsd="http://www.w3.org/2001/XMLSchema" xmlns:xs="http://www.w3.org/2001/XMLSchema" xmlns:p="http://schemas.microsoft.com/office/2006/metadata/properties" xmlns:ns2="f00701a2-7724-4efd-af13-a623fff13b57" xmlns:ns3="0ff44e97-233f-4fc8-9d97-fac65850ace2" xmlns:ns4="8b33755d-08ae-413b-a6d7-2c8ef28c99bd" targetNamespace="http://schemas.microsoft.com/office/2006/metadata/properties" ma:root="true" ma:fieldsID="f18579ec8fee7605db449bde7ccdc298" ns2:_="" ns3:_="" ns4:_="">
    <xsd:import namespace="f00701a2-7724-4efd-af13-a623fff13b57"/>
    <xsd:import namespace="0ff44e97-233f-4fc8-9d97-fac65850ace2"/>
    <xsd:import namespace="8b33755d-08ae-413b-a6d7-2c8ef28c99b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0701a2-7724-4efd-af13-a623fff13b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422a0c0-09fb-454b-a86e-287da879bba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f44e97-233f-4fc8-9d97-fac65850ace2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33755d-08ae-413b-a6d7-2c8ef28c99bd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e55b9c5-c8d0-4845-bec5-b52a093863a3}" ma:internalName="TaxCatchAll" ma:showField="CatchAllData" ma:web="8b33755d-08ae-413b-a6d7-2c8ef28c99b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B0FF275-3F81-4471-9BB3-E36A7D411FF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3C11DFF-DB59-4DB7-92FD-3BF1C968ABCE}">
  <ds:schemaRefs>
    <ds:schemaRef ds:uri="0ff44e97-233f-4fc8-9d97-fac65850ace2"/>
    <ds:schemaRef ds:uri="8b33755d-08ae-413b-a6d7-2c8ef28c99bd"/>
    <ds:schemaRef ds:uri="f00701a2-7724-4efd-af13-a623fff13b5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B2EDD8B-D1F5-4E9C-9083-538EBB98EBD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0701a2-7724-4efd-af13-a623fff13b57"/>
    <ds:schemaRef ds:uri="0ff44e97-233f-4fc8-9d97-fac65850ace2"/>
    <ds:schemaRef ds:uri="8b33755d-08ae-413b-a6d7-2c8ef28c99b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329</Words>
  <Application>Microsoft Office PowerPoint</Application>
  <PresentationFormat>Widescreen</PresentationFormat>
  <Paragraphs>44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 Light</vt:lpstr>
      <vt:lpstr>Trebuchet MS</vt:lpstr>
      <vt:lpstr>Wingdings 3</vt:lpstr>
      <vt:lpstr>Facet</vt:lpstr>
      <vt:lpstr>Welcome to Year 6</vt:lpstr>
      <vt:lpstr>Meet the Year 6 Team:</vt:lpstr>
      <vt:lpstr>Our Timetable</vt:lpstr>
      <vt:lpstr>Attendance and Punctuality</vt:lpstr>
      <vt:lpstr>Our Term 1 Curriculum</vt:lpstr>
      <vt:lpstr>Our Term 1 Curriculum</vt:lpstr>
      <vt:lpstr>Home learning and how you can help at home</vt:lpstr>
      <vt:lpstr>Communication </vt:lpstr>
      <vt:lpstr>PowerPoint Presentation</vt:lpstr>
      <vt:lpstr>High expectations of behaviour</vt:lpstr>
      <vt:lpstr>PowerPoint Presentation</vt:lpstr>
      <vt:lpstr>PowerPoint Presentation</vt:lpstr>
      <vt:lpstr>PowerPoint Presentation</vt:lpstr>
      <vt:lpstr>Thank you for listening   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Year X</dc:title>
  <dc:creator>Serpin Childs</dc:creator>
  <cp:lastModifiedBy>Katie Doyle</cp:lastModifiedBy>
  <cp:revision>35</cp:revision>
  <dcterms:created xsi:type="dcterms:W3CDTF">2023-07-21T08:53:28Z</dcterms:created>
  <dcterms:modified xsi:type="dcterms:W3CDTF">2026-09-22T07:38:40Z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0x010100065100DCEBB45F418B92013B39796FB7</vt:lpwstr>
  </property>
  <property fmtid="{D5CDD505-2E9C-101B-9397-08002B2CF9AE}" pid="3" name="MediaServiceImageTags">
    <vt:lpwstr/>
  </property>
</Properties>
</file>