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88DE"/>
    <a:srgbClr val="C5E4F1"/>
    <a:srgbClr val="DFA003"/>
    <a:srgbClr val="FDDE91"/>
    <a:srgbClr val="FCBE24"/>
    <a:srgbClr val="42A9D2"/>
    <a:srgbClr val="AC2A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2B611-F9DD-466D-989C-6500D05DC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4B5B5B-163D-4335-A650-62F373343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20065-F05E-4972-9BD8-2C54D760A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1604E-9AEE-4D6B-A35A-C97A0E2D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62174-9AF8-45DB-8120-93A1895A3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986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B0F31-D1BC-4A00-9BC3-10CE3E31F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90DED-A6B1-4B77-BA09-F7A45C37E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472E5-E2A0-4690-8F11-4D7025FE4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9E587-5FF9-416D-B5C7-80CBF8802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D84BA-52A1-46F9-88C1-2BCECBFB8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21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C11DE-D6E5-4398-BD09-AD64A2EF5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54651-962A-4B06-890C-1D3237E51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AE15C-46FB-4462-B30F-DD86FC2FB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BC22F-6AD5-4FDA-9531-A4218B5C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D9F7B-E684-4D18-8711-E7352C295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23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C07E7-AE8B-4622-9CDF-EA9F5246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4CF3-6498-482D-9771-8A85A07314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7B2B6-1475-420F-BEBD-855A6DE7D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CFE40-BBF3-4801-A8D0-C308E13F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0A192E-1A12-4CDF-A713-6B68070DA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C1E6C-72D4-49BF-AA8A-3ACF92780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752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3D104-2B59-400A-922D-BBA4AB42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6ACD3-7093-46D4-BA5B-87997DAD7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6EFD6-5186-4EBD-BBA2-F7C62A42A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EB5871-BBC1-4E1C-B43E-D41DEA4BCA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A32DD5-7E71-4E81-855A-A5119E7B9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68A4CC-1A4A-4228-8AA3-5CFE9077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CE0936-57CB-4BE1-ABF2-421CC92A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741785-EE99-4719-9DF9-57A6456E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16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3AFE-0232-47AC-B9AA-67EACBEC3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D06162-CF48-4A08-9A1A-174FCE2B5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B5FD5A-F4F5-4836-BB4B-DEEC224F8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5C403B-6089-4A70-ACDE-F783F203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15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E42C9-2B22-491C-B55C-A8FB32CF6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A3C11-1E05-493D-B09C-252FF3B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A8AFF-C7F5-40FE-BD23-FA4B1B1A9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054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92FE1-6184-4CB9-8E16-88C5E5163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ED838-A95F-4113-9C71-C5B195C76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45BEC-815C-45A6-A3D3-4D141D5BD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0B1E5-B3EC-4AA0-9539-51EA66CC0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E9732-89BB-4991-A4B9-0E5D9EF66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88FD9-4D3C-489D-B783-CE99A6FC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06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44AC3-AF7A-4212-9318-7AFE7CEE1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F46732-6681-461D-8B6F-C82664F41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C551E-E94E-4113-BE96-1E7F90D43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F92860-1745-42DD-94D7-15410D2DE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77C29-DB5D-47DB-AAF3-4348A1E6F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A6161-A422-42DB-AAC5-6B65E19FE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883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EC68D-70E9-4B39-910B-740CE5258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FA8E1E-11BE-4A07-86E7-054ABF0FC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4A90E-BC8E-4596-A1F4-E47E58814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00CEB-DF67-4D56-8CE0-1A79A82F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11D2E-03F6-4DEF-AE8A-2AB62A297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15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523319-7EA7-44A8-BA72-683020FFAF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FD197F-034C-42E0-897A-71CBCF90D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8068A-014C-4DC1-B8F4-FC2B4F1C5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2C28B-42D6-40DC-ABF5-D2690788C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5E3B7-D264-4F39-9B85-F4E87EC43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32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36F0F-B338-4F21-9686-A8F369369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CFC29-62E1-4691-A130-28C6FC61C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7A61F-3965-488F-8C04-DECF4E92B7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80153-E08F-4725-A063-0EF354286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6AB98-1AB0-46B7-A032-EA84E2157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2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8A5AD7-816A-40AA-A1EF-42BC5FBDAA37}"/>
              </a:ext>
            </a:extLst>
          </p:cNvPr>
          <p:cNvSpPr/>
          <p:nvPr/>
        </p:nvSpPr>
        <p:spPr>
          <a:xfrm>
            <a:off x="219663" y="234842"/>
            <a:ext cx="11648093" cy="973507"/>
          </a:xfrm>
          <a:prstGeom prst="roundRect">
            <a:avLst>
              <a:gd name="adj" fmla="val 42842"/>
            </a:avLst>
          </a:prstGeom>
          <a:solidFill>
            <a:srgbClr val="3A88DE"/>
          </a:solidFill>
          <a:ln>
            <a:solidFill>
              <a:srgbClr val="3A88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Sassoon Infant Std" panose="020B0503020103030203" pitchFamily="34" charset="0"/>
              </a:rPr>
              <a:t>Year 1 – Term 1 – Book Warmer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F266C0-5E6E-45BC-AB37-81F095CECF2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r="11366"/>
          <a:stretch/>
        </p:blipFill>
        <p:spPr bwMode="auto">
          <a:xfrm>
            <a:off x="301954" y="302979"/>
            <a:ext cx="904677" cy="9053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D1E5E4-1C2D-42B2-9BAC-C7DBBCDEB5B5}"/>
              </a:ext>
            </a:extLst>
          </p:cNvPr>
          <p:cNvSpPr txBox="1"/>
          <p:nvPr/>
        </p:nvSpPr>
        <p:spPr>
          <a:xfrm>
            <a:off x="3550794" y="1360679"/>
            <a:ext cx="169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Sassoon Infant Std" panose="020B0503020103030203" pitchFamily="34" charset="0"/>
              </a:rPr>
              <a:t>Our theme this term: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65B518E-A645-4897-B9DC-7CA6684A06D5}"/>
              </a:ext>
            </a:extLst>
          </p:cNvPr>
          <p:cNvSpPr/>
          <p:nvPr/>
        </p:nvSpPr>
        <p:spPr>
          <a:xfrm>
            <a:off x="3443988" y="2019651"/>
            <a:ext cx="2126766" cy="916174"/>
          </a:xfrm>
          <a:prstGeom prst="ellipse">
            <a:avLst/>
          </a:prstGeom>
          <a:solidFill>
            <a:srgbClr val="3A88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Sassoon Infant Std" panose="020B0503020103030203" pitchFamily="34" charset="0"/>
              </a:rPr>
              <a:t>Community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6AEBB96-60EB-4B56-B8C7-88F9C726F49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r="11366"/>
          <a:stretch/>
        </p:blipFill>
        <p:spPr bwMode="auto">
          <a:xfrm>
            <a:off x="10889826" y="268910"/>
            <a:ext cx="904677" cy="9053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51FEAD-E9D2-4029-ADFF-4AB24186425C}"/>
              </a:ext>
            </a:extLst>
          </p:cNvPr>
          <p:cNvSpPr/>
          <p:nvPr/>
        </p:nvSpPr>
        <p:spPr>
          <a:xfrm>
            <a:off x="9183854" y="3133528"/>
            <a:ext cx="2610647" cy="1752124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assoon Infant Std" panose="020B0503020103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29107F-AC5E-419E-89BB-ABFA305FBF75}"/>
              </a:ext>
            </a:extLst>
          </p:cNvPr>
          <p:cNvSpPr txBox="1"/>
          <p:nvPr/>
        </p:nvSpPr>
        <p:spPr>
          <a:xfrm>
            <a:off x="9319618" y="3298957"/>
            <a:ext cx="2366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Sassoon Infant Std" panose="020B0503020103030203" pitchFamily="34" charset="0"/>
              </a:rPr>
              <a:t>If you could make ONE change to make our community better, what would it be?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AB19C1E-8D16-4E07-A408-2F57EB17864E}"/>
              </a:ext>
            </a:extLst>
          </p:cNvPr>
          <p:cNvSpPr/>
          <p:nvPr/>
        </p:nvSpPr>
        <p:spPr>
          <a:xfrm>
            <a:off x="6567124" y="1449008"/>
            <a:ext cx="5227377" cy="1548161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assoon Infant Std" panose="020B0503020103030203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0869137-538C-46F0-B810-EFD80F1C85DB}"/>
              </a:ext>
            </a:extLst>
          </p:cNvPr>
          <p:cNvSpPr/>
          <p:nvPr/>
        </p:nvSpPr>
        <p:spPr>
          <a:xfrm>
            <a:off x="2321494" y="3133528"/>
            <a:ext cx="6737665" cy="1787264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assoon Infant Std" panose="020B0503020103030203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77D3FCF-9DE8-460B-8279-5EB959A3C7C8}"/>
              </a:ext>
            </a:extLst>
          </p:cNvPr>
          <p:cNvSpPr/>
          <p:nvPr/>
        </p:nvSpPr>
        <p:spPr>
          <a:xfrm>
            <a:off x="159960" y="1314337"/>
            <a:ext cx="2419271" cy="1181014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assoon Infant Std" panose="020B0503020103030203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6A8AEDA-DC2F-4437-9920-D47A7A9FA09B}"/>
              </a:ext>
            </a:extLst>
          </p:cNvPr>
          <p:cNvSpPr/>
          <p:nvPr/>
        </p:nvSpPr>
        <p:spPr>
          <a:xfrm>
            <a:off x="4087275" y="5031389"/>
            <a:ext cx="4976145" cy="1511894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assoon Infant Std" panose="020B0503020103030203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5AD18BB-E194-43D4-975C-669F29876B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18" t="20658" r="30699" b="10927"/>
          <a:stretch/>
        </p:blipFill>
        <p:spPr>
          <a:xfrm>
            <a:off x="2460906" y="3225025"/>
            <a:ext cx="1601327" cy="1593074"/>
          </a:xfrm>
          <a:prstGeom prst="ellipse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7605D3F-272C-4FC7-AC7D-8F04BF308DD9}"/>
              </a:ext>
            </a:extLst>
          </p:cNvPr>
          <p:cNvSpPr/>
          <p:nvPr/>
        </p:nvSpPr>
        <p:spPr>
          <a:xfrm>
            <a:off x="9198363" y="5031389"/>
            <a:ext cx="2596138" cy="1511894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assoon Infant Std" panose="020B0503020103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7AD218D-7ABE-4DBF-A336-5B637AABD9DD}"/>
              </a:ext>
            </a:extLst>
          </p:cNvPr>
          <p:cNvSpPr txBox="1"/>
          <p:nvPr/>
        </p:nvSpPr>
        <p:spPr>
          <a:xfrm>
            <a:off x="9261159" y="5123397"/>
            <a:ext cx="14558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assoon Infant Std" panose="020B0503020103030203" pitchFamily="34" charset="0"/>
              </a:rPr>
              <a:t>Scan the QR code and watch the video to understand the meaning of a community.</a:t>
            </a:r>
            <a:endParaRPr lang="en-GB" sz="1600" dirty="0">
              <a:latin typeface="Sassoon Infant Std" panose="020B050302010303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FF6F19-8490-42E3-9255-CBC7B5998ED4}"/>
              </a:ext>
            </a:extLst>
          </p:cNvPr>
          <p:cNvSpPr txBox="1"/>
          <p:nvPr/>
        </p:nvSpPr>
        <p:spPr>
          <a:xfrm>
            <a:off x="4087275" y="3231074"/>
            <a:ext cx="463235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dirty="0">
                <a:latin typeface="Sassoon Infant Std" panose="020B0503020103030203" pitchFamily="34" charset="0"/>
              </a:rPr>
              <a:t>Can you design and create a model of a community where everyone belongs?</a:t>
            </a:r>
          </a:p>
          <a:p>
            <a:pPr algn="ctr"/>
            <a:endParaRPr lang="en-GB" sz="1600" dirty="0">
              <a:latin typeface="Sassoon Infant Std" panose="020B0503020103030203" pitchFamily="34" charset="0"/>
            </a:endParaRPr>
          </a:p>
          <a:p>
            <a:pPr algn="ctr"/>
            <a:r>
              <a:rPr lang="en-GB" sz="1600" dirty="0">
                <a:latin typeface="Sassoon Infant Std" panose="020B0503020103030203" pitchFamily="34" charset="0"/>
              </a:rPr>
              <a:t>Create a "Perfect Community" using construction materials, drawing, junk modelling or LEGO.</a:t>
            </a:r>
          </a:p>
          <a:p>
            <a:pPr algn="ctr"/>
            <a:r>
              <a:rPr lang="en-GB" sz="1600" dirty="0">
                <a:latin typeface="Sassoon Infant Std" panose="020B0503020103030203" pitchFamily="34" charset="0"/>
              </a:rPr>
              <a:t>How will you make your community welcoming?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81AD886-9DA2-4B49-9D73-8020BE75BFD9}"/>
              </a:ext>
            </a:extLst>
          </p:cNvPr>
          <p:cNvSpPr txBox="1"/>
          <p:nvPr/>
        </p:nvSpPr>
        <p:spPr>
          <a:xfrm>
            <a:off x="151659" y="1427259"/>
            <a:ext cx="2405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assoon Infant Std" panose="020B0503020103030203" pitchFamily="34" charset="0"/>
              </a:rPr>
              <a:t>We will be reading these books in class. Use this book warmer to help you explore the stories.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1B11002-385F-4CBB-A032-54D10BAD8A20}"/>
              </a:ext>
            </a:extLst>
          </p:cNvPr>
          <p:cNvSpPr/>
          <p:nvPr/>
        </p:nvSpPr>
        <p:spPr>
          <a:xfrm>
            <a:off x="2207105" y="5068733"/>
            <a:ext cx="1786381" cy="1611759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assoon Infant Std" panose="020B050302010303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0A9B9B-6BC2-47D5-A2BD-64199B0F6617}"/>
              </a:ext>
            </a:extLst>
          </p:cNvPr>
          <p:cNvSpPr txBox="1"/>
          <p:nvPr/>
        </p:nvSpPr>
        <p:spPr>
          <a:xfrm>
            <a:off x="2313503" y="5118495"/>
            <a:ext cx="1573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600" dirty="0">
              <a:latin typeface="Sassoon Infant Std" panose="020B0503020103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25168E-140D-2FB6-6433-E444AA977B4B}"/>
              </a:ext>
            </a:extLst>
          </p:cNvPr>
          <p:cNvSpPr txBox="1"/>
          <p:nvPr/>
        </p:nvSpPr>
        <p:spPr>
          <a:xfrm>
            <a:off x="4182890" y="5075719"/>
            <a:ext cx="2657916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dirty="0">
                <a:latin typeface="Sassoon Infant Std"/>
              </a:rPr>
              <a:t>Vocabulary challenge:</a:t>
            </a:r>
            <a:endParaRPr lang="en-US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/>
            <a:endParaRPr lang="en-GB" sz="1600" dirty="0">
              <a:latin typeface="Sassoon Infant Std"/>
            </a:endParaRPr>
          </a:p>
          <a:p>
            <a:pPr algn="ctr"/>
            <a:r>
              <a:rPr lang="en-GB" sz="1400" dirty="0">
                <a:latin typeface="Sassoon Infant Std"/>
              </a:rPr>
              <a:t>Learn these words and draw a picture for each. Please bring your picture in for show and tell.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D9D9DF-D047-5795-DAEC-F36D1E7C051C}"/>
              </a:ext>
            </a:extLst>
          </p:cNvPr>
          <p:cNvSpPr txBox="1"/>
          <p:nvPr/>
        </p:nvSpPr>
        <p:spPr>
          <a:xfrm>
            <a:off x="6840806" y="5070517"/>
            <a:ext cx="2603694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Sassoon Infant Std"/>
              </a:rPr>
              <a:t>Community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Sassoon Infant Std"/>
              </a:rPr>
              <a:t>Neighbour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Sassoon Infant Std"/>
              </a:rPr>
              <a:t>Belong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Sassoon Infant Std"/>
              </a:rPr>
              <a:t>Help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Sassoon Infant Std"/>
              </a:rPr>
              <a:t>Together</a:t>
            </a:r>
          </a:p>
        </p:txBody>
      </p:sp>
      <p:pic>
        <p:nvPicPr>
          <p:cNvPr id="17" name="Picture 16" descr="A logo with a light bulb and text&#10;&#10;AI-generated content may be incorrect.">
            <a:extLst>
              <a:ext uri="{FF2B5EF4-FFF2-40B4-BE49-F238E27FC236}">
                <a16:creationId xmlns:a16="http://schemas.microsoft.com/office/drawing/2014/main" id="{6DD0DB3B-407E-F24A-5388-11C4AA711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425" y="1453620"/>
            <a:ext cx="1581150" cy="1495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18D3CE-5377-4E06-8CB7-9CE526429A69}"/>
              </a:ext>
            </a:extLst>
          </p:cNvPr>
          <p:cNvSpPr txBox="1"/>
          <p:nvPr/>
        </p:nvSpPr>
        <p:spPr>
          <a:xfrm>
            <a:off x="2186895" y="5182380"/>
            <a:ext cx="1765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Sassoon Infant Std" panose="020B0503020103030203"/>
              </a:rPr>
              <a:t>Go on a community hunt with someone at home.</a:t>
            </a:r>
          </a:p>
          <a:p>
            <a:pPr algn="ctr"/>
            <a:endParaRPr lang="en-GB" sz="1200" dirty="0">
              <a:latin typeface="Sassoon Infant Std" panose="020B0503020103030203"/>
            </a:endParaRPr>
          </a:p>
          <a:p>
            <a:pPr algn="ctr"/>
            <a:r>
              <a:rPr lang="en-GB" sz="1200" dirty="0">
                <a:latin typeface="Sassoon Infant Std" panose="020B0503020103030203"/>
              </a:rPr>
              <a:t>Can you find 5 things that help make your community special?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6D407E-57BC-44AC-9594-CB17CF56FF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25" y="2608273"/>
            <a:ext cx="1106656" cy="12647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57BE39C-C7EE-4191-A258-8ECC10D644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852" y="4055262"/>
            <a:ext cx="1367652" cy="11810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715F96-BA97-48FE-A8A7-35E974D66B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65" y="5327171"/>
            <a:ext cx="1454149" cy="14628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A4D8962-0648-4CFC-A903-24750AA277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98225" y="5434476"/>
            <a:ext cx="1037129" cy="101815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D477C2A-4001-414A-B263-860BF36236DC}"/>
              </a:ext>
            </a:extLst>
          </p:cNvPr>
          <p:cNvSpPr txBox="1"/>
          <p:nvPr/>
        </p:nvSpPr>
        <p:spPr>
          <a:xfrm>
            <a:off x="8297737" y="1529670"/>
            <a:ext cx="32725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assoon Infant Std" panose="020B0503020103030203"/>
              </a:rPr>
              <a:t>Imagine you could send a special message to everyone in your community.</a:t>
            </a:r>
          </a:p>
          <a:p>
            <a:endParaRPr lang="en-GB" sz="1600" dirty="0">
              <a:latin typeface="Sassoon Infant Std" panose="020B0503020103030203"/>
            </a:endParaRPr>
          </a:p>
          <a:p>
            <a:r>
              <a:rPr lang="en-GB" sz="1600" dirty="0">
                <a:latin typeface="Sassoon Infant Std" panose="020B0503020103030203"/>
              </a:rPr>
              <a:t>What would you tell them?</a:t>
            </a:r>
          </a:p>
        </p:txBody>
      </p:sp>
    </p:spTree>
    <p:extLst>
      <p:ext uri="{BB962C8B-B14F-4D97-AF65-F5344CB8AC3E}">
        <p14:creationId xmlns:p14="http://schemas.microsoft.com/office/powerpoint/2010/main" val="3324633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9" ma:contentTypeDescription="Create a new document." ma:contentTypeScope="" ma:versionID="97ecbcbffc07806b3948d9dd29a861d3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f18579ec8fee7605db449bde7ccdc298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9917CB-7601-4964-87CF-A22FD02C7C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8FC3DB-BC70-4C48-941F-60BAA29C62B2}">
  <ds:schemaRefs>
    <ds:schemaRef ds:uri="http://schemas.microsoft.com/office/2006/metadata/properties"/>
    <ds:schemaRef ds:uri="http://schemas.microsoft.com/office/infopath/2007/PartnerControls"/>
    <ds:schemaRef ds:uri="8b33755d-08ae-413b-a6d7-2c8ef28c99bd"/>
    <ds:schemaRef ds:uri="f00701a2-7724-4efd-af13-a623fff13b57"/>
  </ds:schemaRefs>
</ds:datastoreItem>
</file>

<file path=customXml/itemProps3.xml><?xml version="1.0" encoding="utf-8"?>
<ds:datastoreItem xmlns:ds="http://schemas.openxmlformats.org/officeDocument/2006/customXml" ds:itemID="{429C0F13-9CEB-4440-8FE0-2F28F6ACC8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3988</TotalTime>
  <Words>175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Sassoon Infant Std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Barker</dc:creator>
  <cp:lastModifiedBy>Katie Doyle</cp:lastModifiedBy>
  <cp:revision>130</cp:revision>
  <dcterms:created xsi:type="dcterms:W3CDTF">2023-06-12T20:54:15Z</dcterms:created>
  <dcterms:modified xsi:type="dcterms:W3CDTF">2026-09-27T17:16:23Z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